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57" r:id="rId6"/>
    <p:sldId id="341" r:id="rId7"/>
    <p:sldId id="319" r:id="rId8"/>
    <p:sldId id="327" r:id="rId9"/>
    <p:sldId id="291" r:id="rId10"/>
    <p:sldId id="300" r:id="rId11"/>
    <p:sldId id="320" r:id="rId12"/>
    <p:sldId id="342" r:id="rId13"/>
    <p:sldId id="270" r:id="rId14"/>
    <p:sldId id="272" r:id="rId15"/>
    <p:sldId id="266" r:id="rId16"/>
    <p:sldId id="278" r:id="rId17"/>
    <p:sldId id="301" r:id="rId18"/>
    <p:sldId id="302" r:id="rId19"/>
    <p:sldId id="260" r:id="rId20"/>
    <p:sldId id="305" r:id="rId21"/>
    <p:sldId id="306" r:id="rId22"/>
    <p:sldId id="309" r:id="rId23"/>
    <p:sldId id="308" r:id="rId24"/>
    <p:sldId id="307" r:id="rId25"/>
    <p:sldId id="258" r:id="rId26"/>
    <p:sldId id="264" r:id="rId27"/>
    <p:sldId id="298" r:id="rId28"/>
    <p:sldId id="294" r:id="rId29"/>
    <p:sldId id="297" r:id="rId30"/>
    <p:sldId id="33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, Yunhua (NIH/NIAID) [C]" initials="ZY([" lastIdx="1" clrIdx="0">
    <p:extLst>
      <p:ext uri="{19B8F6BF-5375-455C-9EA6-DF929625EA0E}">
        <p15:presenceInfo xmlns:p15="http://schemas.microsoft.com/office/powerpoint/2012/main" userId="S::zhuy16@nih.gov::cf68ac3a-32d8-4761-8dd0-a1c87446f8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00FE"/>
    <a:srgbClr val="000AFF"/>
    <a:srgbClr val="FFFF00"/>
    <a:srgbClr val="1727FF"/>
    <a:srgbClr val="000000"/>
    <a:srgbClr val="9D19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68"/>
    <p:restoredTop sz="91705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200" y="9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51BBD-78C6-4040-800E-5016DFFA288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5D7C-D193-5F48-A3B1-199EEB24F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922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733BAE-43E1-5649-B616-84DEDA9F5D02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DBF3D-4762-7A44-BD76-FA6416141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18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21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iVEs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= previously identified DNA binding or histone modifications through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ChIP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, or </a:t>
            </a:r>
            <a:r>
              <a:rPr lang="en-US" sz="12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DNAse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hypersensitive sites, collectively referred to as ‘</a:t>
            </a:r>
            <a:r>
              <a:rPr lang="en-US" sz="1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in vivo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 events’</a:t>
            </a:r>
            <a:endParaRPr lang="en-US" sz="1200" dirty="0"/>
          </a:p>
          <a:p>
            <a:r>
              <a:rPr lang="en-US" dirty="0"/>
              <a:t>CRMs=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cis-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regulatory modules (CRMs), either around the set of genes provided, or among the genomic loci submitted.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PWM=  position weight matrix (PWM)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distribution of this AUC metric for all features provides a method to define exceptionally good recovery, as the normalized enrichment score [NES = (AUC − 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AUCmean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AUCstd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25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Histogram of AUC values for all ROC curves generated from the rankings using 1,981 PWMs and 204 upregulated genes under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GOF conditions. The six best PWMs are all E-box motifs. (B) ROC curve for the best performing motif, RACASCTGY (blue) and the seventh best motif (M00234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(H)). The arrow indicates the optimal cut-off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RACASCTGat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position 674, yielding 36 direct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target predictions.</a:t>
            </a:r>
          </a:p>
          <a:p>
            <a:pPr marL="228600" indent="-228600">
              <a:buAutoNum type="alphaUcParenBoth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lphaUcParenBoth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rank all genes in the genome for their likelihood of being a target gene of a certain input motif, through a combination of motif clustering and comparative genomics.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6DBF3D-4762-7A44-BD76-FA64161412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5325556"/>
            <a:ext cx="8534400" cy="117261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B41F0-A2C9-BE4E-BCA7-1EBA2128F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" y="0"/>
            <a:ext cx="12188952" cy="52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88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2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</p:spPr>
        <p:txBody>
          <a:bodyPr vert="eaVert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BD86-7EE2-FC41-9BEC-D0B816C63A37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189970"/>
            <a:ext cx="10756900" cy="847195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500" y="1600205"/>
            <a:ext cx="10756900" cy="4525963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8" name="Straight Connector 7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4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5274738"/>
            <a:ext cx="10363200" cy="1362075"/>
          </a:xfrm>
        </p:spPr>
        <p:txBody>
          <a:bodyPr anchor="t"/>
          <a:lstStyle>
            <a:lvl1pPr algn="l">
              <a:defRPr sz="4000" b="1" cap="all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Course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693B-E15D-EF4C-8D6C-5A27C0BD03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8952" cy="528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27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2" y="147636"/>
            <a:ext cx="10782297" cy="89991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3" y="1600205"/>
            <a:ext cx="5384800" cy="4525963"/>
          </a:xfrm>
        </p:spPr>
        <p:txBody>
          <a:bodyPr/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8103" y="1600205"/>
            <a:ext cx="5384800" cy="4525963"/>
          </a:xfrm>
        </p:spPr>
        <p:txBody>
          <a:bodyPr/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081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761130" cy="89991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1270" y="2174875"/>
            <a:ext cx="5386917" cy="3951288"/>
          </a:xfrm>
        </p:spPr>
        <p:txBody>
          <a:bodyPr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504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05040" y="2174875"/>
            <a:ext cx="5389033" cy="3951288"/>
          </a:xfrm>
        </p:spPr>
        <p:txBody>
          <a:bodyPr/>
          <a:lstStyle>
            <a:lvl1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11" name="Straight Connector 10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79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70" y="168803"/>
            <a:ext cx="10972800" cy="89991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7" name="Straight Connector 6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6" name="Straight Connector 5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0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</p:spPr>
        <p:txBody>
          <a:bodyPr/>
          <a:lstStyle>
            <a:lvl1pPr>
              <a:defRPr sz="3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564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ACE Small Display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3124202" y="3124200"/>
            <a:ext cx="6858001" cy="609600"/>
          </a:xfrm>
          <a:prstGeom prst="rect">
            <a:avLst/>
          </a:prstGeom>
          <a:ln w="19050" cmpd="sng">
            <a:solidFill>
              <a:srgbClr val="9D1924"/>
            </a:solidFill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609600" y="1174556"/>
            <a:ext cx="11582400" cy="0"/>
          </a:xfrm>
          <a:prstGeom prst="line">
            <a:avLst/>
          </a:prstGeom>
          <a:ln w="38100" cmpd="sng">
            <a:solidFill>
              <a:srgbClr val="9D192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88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6595A-1EE7-984C-9F40-E4FEE1B6EE9D}" type="datetime1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51D66-C80A-954B-A038-45CCFA327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1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zhuy16@nih.gov" TargetMode="External"/><Relationship Id="rId7" Type="http://schemas.openxmlformats.org/officeDocument/2006/relationships/hyperlink" Target="https://tinyurl.com/zhu-linkedin" TargetMode="External"/><Relationship Id="rId2" Type="http://schemas.openxmlformats.org/officeDocument/2006/relationships/hyperlink" Target="https://github.com/niaid/Gene_Regulatory_Net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bioinformatics@niaid.nih.gov" TargetMode="External"/><Relationship Id="rId5" Type="http://schemas.openxmlformats.org/officeDocument/2006/relationships/hyperlink" Target="https://tinyurl.com/zhu-GRN" TargetMode="External"/><Relationship Id="rId4" Type="http://schemas.openxmlformats.org/officeDocument/2006/relationships/hyperlink" Target="mailto:username@137.63.194.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gamma-distribution-intuition-derivation-and-examples-55f407423840" TargetMode="External"/><Relationship Id="rId2" Type="http://schemas.openxmlformats.org/officeDocument/2006/relationships/hyperlink" Target="http://juliagraphs.github.io/GraphPlot.jl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-bloggers.com/interactive-network-visualization-with-r/" TargetMode="External"/><Relationship Id="rId4" Type="http://schemas.openxmlformats.org/officeDocument/2006/relationships/hyperlink" Target="https://www.bioss.ac.uk/people/helen/igraphIntro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00.png"/><Relationship Id="rId4" Type="http://schemas.openxmlformats.org/officeDocument/2006/relationships/hyperlink" Target="https://www.youtube.com/watch?v=g9c66TUylZ4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74669" y="5398020"/>
            <a:ext cx="10940224" cy="1225804"/>
          </a:xfrm>
        </p:spPr>
        <p:txBody>
          <a:bodyPr>
            <a:normAutofit/>
          </a:bodyPr>
          <a:lstStyle/>
          <a:p>
            <a:r>
              <a:rPr lang="en-US" b="1" dirty="0"/>
              <a:t>Gene Regulatory Networks 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9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F719E4-D076-1541-A9C0-0E892A4FD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29"/>
          <a:stretch/>
        </p:blipFill>
        <p:spPr>
          <a:xfrm>
            <a:off x="3171481" y="4015946"/>
            <a:ext cx="3482695" cy="1944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8CFD8C-2A85-E34F-8287-4BC59E0C1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737EB-F299-0142-9327-2256FE136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711" y="1405495"/>
            <a:ext cx="6295375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What is </a:t>
            </a:r>
            <a:r>
              <a:rPr lang="en-US" dirty="0" err="1"/>
              <a:t>iRegulon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TF activity usually correlates with its abundance</a:t>
            </a:r>
          </a:p>
          <a:p>
            <a:r>
              <a:rPr lang="en-US" dirty="0"/>
              <a:t>co-expression gene modules, rather than individual genes, may be more reliably reflect biology. </a:t>
            </a:r>
          </a:p>
          <a:p>
            <a:r>
              <a:rPr lang="en-US" dirty="0"/>
              <a:t>Allow generation of a richer hypothesis </a:t>
            </a:r>
          </a:p>
          <a:p>
            <a:pPr lvl="1"/>
            <a:r>
              <a:rPr lang="en-US" dirty="0"/>
              <a:t>Binding site sequence ---mutagenesis to test the TF binding. </a:t>
            </a:r>
          </a:p>
          <a:p>
            <a:pPr lvl="1"/>
            <a:r>
              <a:rPr lang="en-US" dirty="0"/>
              <a:t>Using real-time PCR to test the set of gene regulation by the </a:t>
            </a:r>
            <a:r>
              <a:rPr lang="en-US" dirty="0" err="1"/>
              <a:t>masteragulaton</a:t>
            </a:r>
            <a:endParaRPr lang="en-US" dirty="0"/>
          </a:p>
          <a:p>
            <a:pPr lvl="1"/>
            <a:r>
              <a:rPr lang="en-US" dirty="0"/>
              <a:t>Well informed on the biology the TF will affect, for design gain- and lost- function analysis. </a:t>
            </a:r>
          </a:p>
          <a:p>
            <a:r>
              <a:rPr lang="en-US" dirty="0"/>
              <a:t>How to do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Graphic user interface</a:t>
            </a:r>
          </a:p>
          <a:p>
            <a:pPr lvl="2"/>
            <a:r>
              <a:rPr lang="en-US" dirty="0" err="1"/>
              <a:t>iRegulon</a:t>
            </a:r>
            <a:endParaRPr lang="en-US" dirty="0"/>
          </a:p>
          <a:p>
            <a:pPr lvl="2"/>
            <a:r>
              <a:rPr lang="en-US" dirty="0" err="1"/>
              <a:t>cisTarget</a:t>
            </a:r>
            <a:endParaRPr lang="en-US" dirty="0"/>
          </a:p>
          <a:p>
            <a:pPr lvl="1"/>
            <a:r>
              <a:rPr lang="en-US" dirty="0"/>
              <a:t>Commend line tools.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F2BBB3-C7AE-8A4B-BEC8-9795B436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394" y="1239030"/>
            <a:ext cx="5046192" cy="1663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972D8-9BF4-B34E-A9A1-65A320297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086" y="2934377"/>
            <a:ext cx="5143500" cy="3838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6D97AB-83DC-0545-B881-5E410256A471}"/>
              </a:ext>
            </a:extLst>
          </p:cNvPr>
          <p:cNvSpPr/>
          <p:nvPr/>
        </p:nvSpPr>
        <p:spPr>
          <a:xfrm>
            <a:off x="684711" y="6483364"/>
            <a:ext cx="4973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11111"/>
                </a:solidFill>
                <a:latin typeface="TnncnwAdvTTe45e47d2"/>
              </a:rPr>
              <a:t>Kalender</a:t>
            </a:r>
            <a:r>
              <a:rPr lang="en-US" dirty="0">
                <a:solidFill>
                  <a:srgbClr val="111111"/>
                </a:solidFill>
                <a:latin typeface="TnncnwAdvTTe45e47d2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TnncnwAdvTTe45e47d2"/>
              </a:rPr>
              <a:t>Atak</a:t>
            </a:r>
            <a:r>
              <a:rPr lang="en-US" dirty="0">
                <a:solidFill>
                  <a:srgbClr val="111111"/>
                </a:solidFill>
                <a:latin typeface="TnncnwAdvTTe45e47d2"/>
              </a:rPr>
              <a:t> </a:t>
            </a:r>
            <a:r>
              <a:rPr lang="en-US" dirty="0">
                <a:solidFill>
                  <a:srgbClr val="111111"/>
                </a:solidFill>
                <a:latin typeface="SdbndkAdvTT7329fd89.I"/>
              </a:rPr>
              <a:t>et al. Genome Medicine </a:t>
            </a:r>
            <a:r>
              <a:rPr lang="en-US" dirty="0">
                <a:solidFill>
                  <a:srgbClr val="111111"/>
                </a:solidFill>
                <a:latin typeface="MyriadPro"/>
              </a:rPr>
              <a:t>(2017) 9:80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7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2A7D-B2EF-1E4A-8CF0-03D105B8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iRegulon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F2168-4B78-CB4F-B432-EDF325DEA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TF coordinates groups of factors underlaying specific biological function.</a:t>
            </a:r>
          </a:p>
          <a:p>
            <a:r>
              <a:rPr lang="en-US" dirty="0"/>
              <a:t>Regulon prediction are based on multiple genes, therefore may increase the successful rate to find a important target. </a:t>
            </a:r>
          </a:p>
          <a:p>
            <a:r>
              <a:rPr lang="en-US" dirty="0" err="1"/>
              <a:t>iRegulon</a:t>
            </a:r>
            <a:r>
              <a:rPr lang="en-US" dirty="0"/>
              <a:t> makes use of currently know knowledge about TF binding.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763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F7CD-D701-9241-9DA3-CD771C3F3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need for </a:t>
            </a:r>
            <a:r>
              <a:rPr lang="en-US" dirty="0" err="1"/>
              <a:t>iRegulon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9CC3-47DB-CF4C-8E25-9C071BE65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Predefined list of genes</a:t>
            </a:r>
          </a:p>
          <a:p>
            <a:pPr lvl="1"/>
            <a:r>
              <a:rPr lang="en-US" sz="1800" dirty="0"/>
              <a:t>Differential gene expression at different conditions</a:t>
            </a:r>
          </a:p>
          <a:p>
            <a:pPr lvl="1"/>
            <a:r>
              <a:rPr lang="en-US" sz="1800" dirty="0"/>
              <a:t>Co-expression modules for a specific cell type</a:t>
            </a:r>
          </a:p>
          <a:p>
            <a:pPr lvl="1"/>
            <a:r>
              <a:rPr lang="en-US" sz="1800" dirty="0"/>
              <a:t>Modules of genes up/downregulated along a trajectory with </a:t>
            </a:r>
            <a:r>
              <a:rPr lang="en-US" sz="1800" dirty="0" err="1"/>
              <a:t>pseudotime</a:t>
            </a:r>
            <a:r>
              <a:rPr lang="en-US" sz="1800" dirty="0"/>
              <a:t>. </a:t>
            </a:r>
          </a:p>
          <a:p>
            <a:pPr lvl="2"/>
            <a:r>
              <a:rPr lang="en-US" sz="1600" dirty="0"/>
              <a:t>Often generated by clustering methods such as DEseq2, WGCNA or the Seurat package</a:t>
            </a:r>
          </a:p>
          <a:p>
            <a:r>
              <a:rPr lang="en-US" sz="2000" dirty="0"/>
              <a:t>Challenges</a:t>
            </a:r>
          </a:p>
          <a:p>
            <a:pPr lvl="1"/>
            <a:r>
              <a:rPr lang="en-US" sz="1800" dirty="0"/>
              <a:t>Regulation is usually cell type specific</a:t>
            </a:r>
          </a:p>
          <a:p>
            <a:pPr lvl="2"/>
            <a:r>
              <a:rPr lang="en-US" sz="1600" dirty="0"/>
              <a:t>Conserved binding sequence may not be a good predictor, because </a:t>
            </a:r>
            <a:r>
              <a:rPr lang="en-US" sz="1600" dirty="0" err="1"/>
              <a:t>geneomic</a:t>
            </a:r>
            <a:r>
              <a:rPr lang="en-US" sz="1600" dirty="0"/>
              <a:t> accessibility/epigenetics will play a role. </a:t>
            </a:r>
          </a:p>
          <a:p>
            <a:pPr lvl="2"/>
            <a:r>
              <a:rPr lang="en-US" sz="1600" dirty="0"/>
              <a:t>Downstream targets are not very reliable when you consider the cell type specificity.</a:t>
            </a:r>
          </a:p>
          <a:p>
            <a:pPr lvl="2"/>
            <a:r>
              <a:rPr lang="en-US" sz="1600" dirty="0"/>
              <a:t>It is very common that </a:t>
            </a:r>
            <a:r>
              <a:rPr lang="en-US" sz="1600" dirty="0" err="1"/>
              <a:t>mutliple</a:t>
            </a:r>
            <a:r>
              <a:rPr lang="en-US" sz="1600" dirty="0"/>
              <a:t> TFs binds to the same conserved sequence. </a:t>
            </a:r>
          </a:p>
          <a:p>
            <a:pPr lvl="2"/>
            <a:r>
              <a:rPr lang="en-US" sz="1600" dirty="0"/>
              <a:t>Stochasticity in detection of gene expression( drop out rate in single cell study)</a:t>
            </a:r>
          </a:p>
          <a:p>
            <a:pPr lvl="2"/>
            <a:r>
              <a:rPr lang="en-US" sz="1600" dirty="0"/>
              <a:t>Expectation is high as the downstream validation is expensive in time and money. </a:t>
            </a:r>
          </a:p>
          <a:p>
            <a:pPr lvl="2"/>
            <a:r>
              <a:rPr lang="en-US" sz="1600" dirty="0"/>
              <a:t>Direct and indirect regulations, and many other form of regulations.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821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EB9A-1A7D-D344-9292-F95D501F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-115363"/>
            <a:ext cx="10756900" cy="847195"/>
          </a:xfrm>
        </p:spPr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iRegulon</a:t>
            </a:r>
            <a:r>
              <a:rPr lang="en-US" dirty="0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939A1-52C7-2D46-92BE-8D47135CE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2BF0C0-4C45-D640-96DD-38CD21D23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6" t="16607" r="15548" b="8710"/>
          <a:stretch/>
        </p:blipFill>
        <p:spPr>
          <a:xfrm>
            <a:off x="739001" y="661889"/>
            <a:ext cx="11234695" cy="6196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1D305-632B-0A4B-ACA3-2A870FE88380}"/>
              </a:ext>
            </a:extLst>
          </p:cNvPr>
          <p:cNvSpPr txBox="1"/>
          <p:nvPr/>
        </p:nvSpPr>
        <p:spPr>
          <a:xfrm>
            <a:off x="3632200" y="842853"/>
            <a:ext cx="1942783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 </a:t>
            </a:r>
          </a:p>
          <a:p>
            <a:r>
              <a:rPr lang="en-US" dirty="0"/>
              <a:t>or a “.feather”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9F3AC-8D70-1840-BD4B-EDD2A803F417}"/>
              </a:ext>
            </a:extLst>
          </p:cNvPr>
          <p:cNvSpPr txBox="1"/>
          <p:nvPr/>
        </p:nvSpPr>
        <p:spPr>
          <a:xfrm>
            <a:off x="10311589" y="2284828"/>
            <a:ext cx="1537511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gene in the query lists</a:t>
            </a:r>
          </a:p>
        </p:txBody>
      </p:sp>
    </p:spTree>
    <p:extLst>
      <p:ext uri="{BB962C8B-B14F-4D97-AF65-F5344CB8AC3E}">
        <p14:creationId xmlns:p14="http://schemas.microsoft.com/office/powerpoint/2010/main" val="171607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6807C-5B1A-2C4C-A8C5-B8B3F994E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4288B-C0D8-EC47-B1C1-C1DF945CF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00" y="1600205"/>
            <a:ext cx="52705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671AC-43AF-A543-AA61-9925F9BE3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49" y="1219200"/>
            <a:ext cx="1155065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8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9870-E7C7-1E4E-81ED-2DBE2DE1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7C252-F491-E94B-92C6-CFBB2C30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84DA602-6120-0745-BE69-6CB5AD6FB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21" t="74758" r="28569" b="13295"/>
          <a:stretch/>
        </p:blipFill>
        <p:spPr>
          <a:xfrm>
            <a:off x="3096075" y="2501899"/>
            <a:ext cx="6939792" cy="2755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DE256-9520-184C-8E2D-380653C19982}"/>
              </a:ext>
            </a:extLst>
          </p:cNvPr>
          <p:cNvSpPr txBox="1"/>
          <p:nvPr/>
        </p:nvSpPr>
        <p:spPr>
          <a:xfrm>
            <a:off x="2613475" y="5257794"/>
            <a:ext cx="8253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Ranking of likelihood of all PWMs in all 137k loci, as a target for a TFBS.</a:t>
            </a:r>
          </a:p>
          <a:p>
            <a:pPr algn="ctr"/>
            <a:r>
              <a:rPr lang="en-US" dirty="0"/>
              <a:t>(The ranking is based on a combination of motif clustering and comparative genomics.)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B4398F-15C2-FE49-8ADA-85C7892282C4}"/>
              </a:ext>
            </a:extLst>
          </p:cNvPr>
          <p:cNvSpPr/>
          <p:nvPr/>
        </p:nvSpPr>
        <p:spPr>
          <a:xfrm rot="16200000">
            <a:off x="1663632" y="3608393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020"/>
                </a:solidFill>
                <a:latin typeface="Helvetica" pitchFamily="2" charset="0"/>
              </a:rPr>
              <a:t>cumulative recovery curve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616E7-3EE2-5B46-BDDC-85BCC0982C9A}"/>
              </a:ext>
            </a:extLst>
          </p:cNvPr>
          <p:cNvSpPr txBox="1"/>
          <p:nvPr/>
        </p:nvSpPr>
        <p:spPr>
          <a:xfrm>
            <a:off x="3670948" y="2265847"/>
            <a:ext cx="199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random gene list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4E1A3-9C7A-5B4A-916E-4E22D8B2F012}"/>
              </a:ext>
            </a:extLst>
          </p:cNvPr>
          <p:cNvSpPr txBox="1"/>
          <p:nvPr/>
        </p:nvSpPr>
        <p:spPr>
          <a:xfrm>
            <a:off x="7626674" y="2284104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Your gene list</a:t>
            </a:r>
          </a:p>
        </p:txBody>
      </p:sp>
    </p:spTree>
    <p:extLst>
      <p:ext uri="{BB962C8B-B14F-4D97-AF65-F5344CB8AC3E}">
        <p14:creationId xmlns:p14="http://schemas.microsoft.com/office/powerpoint/2010/main" val="143876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1A730-94DD-2148-96E3-6D8CF87E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B8289-F763-4B4D-9A36-C3A4873699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Directly generate hypothesis</a:t>
            </a:r>
          </a:p>
          <a:p>
            <a:pPr lvl="1"/>
            <a:r>
              <a:rPr lang="en-US" dirty="0"/>
              <a:t>Based on prominent feature in your transcriptional data</a:t>
            </a:r>
          </a:p>
          <a:p>
            <a:pPr lvl="1"/>
            <a:r>
              <a:rPr lang="en-US" dirty="0"/>
              <a:t>More trustable than single gene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The binding data is only by sequence enrichment, not a real binding</a:t>
            </a:r>
          </a:p>
          <a:p>
            <a:pPr lvl="1"/>
            <a:r>
              <a:rPr lang="en-US" dirty="0"/>
              <a:t>The TFs identified may or may related to your interested biological function. </a:t>
            </a:r>
          </a:p>
          <a:p>
            <a:pPr lvl="1"/>
            <a:r>
              <a:rPr lang="en-US" dirty="0" err="1"/>
              <a:t>Conputationally</a:t>
            </a:r>
            <a:r>
              <a:rPr lang="en-US" dirty="0"/>
              <a:t> intensive and better work with more sophisticated data.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9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9645F-1928-B248-947B-3B62675B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example: combinatory approach is needed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99457E8-DEC5-EF4D-8642-227AF676126A}"/>
              </a:ext>
            </a:extLst>
          </p:cNvPr>
          <p:cNvSpPr/>
          <p:nvPr/>
        </p:nvSpPr>
        <p:spPr>
          <a:xfrm>
            <a:off x="2058549" y="1950431"/>
            <a:ext cx="1993556" cy="160637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p60 enriched 150 genes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320B9B-F910-DA47-9B55-6A5DF1524F44}"/>
              </a:ext>
            </a:extLst>
          </p:cNvPr>
          <p:cNvSpPr/>
          <p:nvPr/>
        </p:nvSpPr>
        <p:spPr>
          <a:xfrm>
            <a:off x="8282416" y="2236940"/>
            <a:ext cx="1470454" cy="1017128"/>
          </a:xfrm>
          <a:prstGeom prst="ellipse">
            <a:avLst/>
          </a:prstGeom>
          <a:solidFill>
            <a:srgbClr val="92D050">
              <a:alpha val="53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129 TFs can bind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450600-E291-7345-8370-8D79E97941F1}"/>
              </a:ext>
            </a:extLst>
          </p:cNvPr>
          <p:cNvSpPr/>
          <p:nvPr/>
        </p:nvSpPr>
        <p:spPr>
          <a:xfrm>
            <a:off x="5147920" y="2430284"/>
            <a:ext cx="1729944" cy="65490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10 consensus TF binding sites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AC97B7-706B-9948-A15D-96C1B3E88F87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4052105" y="2753620"/>
            <a:ext cx="1095815" cy="4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8AEEC9E-7BC4-2047-96F6-BC0B6A0ADC57}"/>
              </a:ext>
            </a:extLst>
          </p:cNvPr>
          <p:cNvCxnSpPr>
            <a:endCxn id="6" idx="2"/>
          </p:cNvCxnSpPr>
          <p:nvPr/>
        </p:nvCxnSpPr>
        <p:spPr>
          <a:xfrm flipV="1">
            <a:off x="6877864" y="2745504"/>
            <a:ext cx="1404552" cy="8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4763787-39D4-3540-943C-B24B8144F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62" y="5995429"/>
            <a:ext cx="2273515" cy="66680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FD0E448-AC5E-4146-8AB2-190896600D2D}"/>
              </a:ext>
            </a:extLst>
          </p:cNvPr>
          <p:cNvSpPr/>
          <p:nvPr/>
        </p:nvSpPr>
        <p:spPr>
          <a:xfrm>
            <a:off x="3994621" y="3815541"/>
            <a:ext cx="1993556" cy="1606378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p60 enriched 150 genes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BD00DE-1F63-944E-9652-86ADCE74EFC3}"/>
              </a:ext>
            </a:extLst>
          </p:cNvPr>
          <p:cNvSpPr/>
          <p:nvPr/>
        </p:nvSpPr>
        <p:spPr>
          <a:xfrm>
            <a:off x="5736923" y="4110166"/>
            <a:ext cx="1470454" cy="1017128"/>
          </a:xfrm>
          <a:prstGeom prst="ellipse">
            <a:avLst/>
          </a:prstGeom>
          <a:solidFill>
            <a:srgbClr val="92D050">
              <a:alpha val="61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129 TFs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5F6658-FACF-F241-9B36-4CB2F800E1CA}"/>
              </a:ext>
            </a:extLst>
          </p:cNvPr>
          <p:cNvCxnSpPr/>
          <p:nvPr/>
        </p:nvCxnSpPr>
        <p:spPr>
          <a:xfrm flipH="1">
            <a:off x="5868366" y="4781550"/>
            <a:ext cx="23148" cy="763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A5E00B-E665-6747-91AE-27F26AC4BF42}"/>
              </a:ext>
            </a:extLst>
          </p:cNvPr>
          <p:cNvSpPr txBox="1"/>
          <p:nvPr/>
        </p:nvSpPr>
        <p:spPr>
          <a:xfrm>
            <a:off x="3524974" y="5537936"/>
            <a:ext cx="576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genes (Sox9 and Nr3c1, that are transcriptional enriched)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CC70E1-D78F-4949-98DC-CA7B739A6BD9}"/>
              </a:ext>
            </a:extLst>
          </p:cNvPr>
          <p:cNvCxnSpPr>
            <a:stCxn id="5" idx="4"/>
            <a:endCxn id="11" idx="2"/>
          </p:cNvCxnSpPr>
          <p:nvPr/>
        </p:nvCxnSpPr>
        <p:spPr>
          <a:xfrm>
            <a:off x="3055327" y="3556809"/>
            <a:ext cx="939294" cy="106192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FF4A0D-9F8D-D24C-811B-DB7CBCBC01EC}"/>
              </a:ext>
            </a:extLst>
          </p:cNvPr>
          <p:cNvCxnSpPr>
            <a:stCxn id="6" idx="4"/>
            <a:endCxn id="12" idx="6"/>
          </p:cNvCxnSpPr>
          <p:nvPr/>
        </p:nvCxnSpPr>
        <p:spPr>
          <a:xfrm flipH="1">
            <a:off x="7207377" y="3254068"/>
            <a:ext cx="1810266" cy="13646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575BCA2-ACEC-B94F-B3E0-328A2571BB53}"/>
              </a:ext>
            </a:extLst>
          </p:cNvPr>
          <p:cNvSpPr/>
          <p:nvPr/>
        </p:nvSpPr>
        <p:spPr>
          <a:xfrm>
            <a:off x="1581150" y="1389879"/>
            <a:ext cx="9115425" cy="2282016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44597-BFDC-A144-AA71-1E33548AAE3E}"/>
              </a:ext>
            </a:extLst>
          </p:cNvPr>
          <p:cNvSpPr txBox="1"/>
          <p:nvPr/>
        </p:nvSpPr>
        <p:spPr>
          <a:xfrm>
            <a:off x="3994621" y="1437869"/>
            <a:ext cx="418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iregulon</a:t>
            </a:r>
            <a:r>
              <a:rPr lang="en-US" dirty="0"/>
              <a:t>” transcriptional factor prediction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4F4162-BBBE-B648-9B35-A06EC71345C1}"/>
              </a:ext>
            </a:extLst>
          </p:cNvPr>
          <p:cNvSpPr txBox="1"/>
          <p:nvPr/>
        </p:nvSpPr>
        <p:spPr>
          <a:xfrm>
            <a:off x="5717523" y="43872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35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108705-8BE0-E947-A48A-97D2FF7ACFDE}"/>
              </a:ext>
            </a:extLst>
          </p:cNvPr>
          <p:cNvSpPr txBox="1">
            <a:spLocks/>
          </p:cNvSpPr>
          <p:nvPr/>
        </p:nvSpPr>
        <p:spPr>
          <a:xfrm>
            <a:off x="1199488" y="-661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SG" sz="3200" dirty="0"/>
              <a:t>Interaction network analysis</a:t>
            </a:r>
            <a:br>
              <a:rPr lang="en-SG" sz="3200" dirty="0"/>
            </a:br>
            <a:r>
              <a:rPr lang="en-SG" sz="3200" dirty="0"/>
              <a:t>-- overrepresented network in potential Sox9 targets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84211-6596-9042-A95C-660F6A929D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31" y="1865174"/>
            <a:ext cx="7416824" cy="4992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C0729-D034-8047-82FA-4D115BFAF4B3}"/>
              </a:ext>
            </a:extLst>
          </p:cNvPr>
          <p:cNvSpPr txBox="1"/>
          <p:nvPr/>
        </p:nvSpPr>
        <p:spPr>
          <a:xfrm>
            <a:off x="5902175" y="4176920"/>
            <a:ext cx="1645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Membrane</a:t>
            </a:r>
          </a:p>
          <a:p>
            <a:pPr algn="ctr"/>
            <a:r>
              <a:rPr lang="en-US" dirty="0"/>
              <a:t>communication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E89D63-BFCA-F54F-8263-378BE7B278EB}"/>
              </a:ext>
            </a:extLst>
          </p:cNvPr>
          <p:cNvSpPr txBox="1"/>
          <p:nvPr/>
        </p:nvSpPr>
        <p:spPr>
          <a:xfrm>
            <a:off x="10078640" y="5026089"/>
            <a:ext cx="12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metabolism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934751-443B-E246-A470-206806C215F7}"/>
              </a:ext>
            </a:extLst>
          </p:cNvPr>
          <p:cNvSpPr txBox="1"/>
          <p:nvPr/>
        </p:nvSpPr>
        <p:spPr>
          <a:xfrm>
            <a:off x="10309767" y="2297223"/>
            <a:ext cx="1405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Transcription</a:t>
            </a:r>
          </a:p>
          <a:p>
            <a:pPr algn="ctr"/>
            <a:r>
              <a:rPr lang="en-US" dirty="0"/>
              <a:t>Epigenetics</a:t>
            </a:r>
            <a:endParaRPr lang="en-SG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4EC79A7-AC38-B84D-9947-B2E81518B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2565796"/>
            <a:ext cx="3371818" cy="354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C7B11B-BA1D-6547-8EA3-F8A0539DEB5F}"/>
              </a:ext>
            </a:extLst>
          </p:cNvPr>
          <p:cNvSpPr txBox="1"/>
          <p:nvPr/>
        </p:nvSpPr>
        <p:spPr>
          <a:xfrm>
            <a:off x="2486597" y="4153626"/>
            <a:ext cx="586853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1F1682-447D-FA43-B70C-1B5E19305101}"/>
              </a:ext>
            </a:extLst>
          </p:cNvPr>
          <p:cNvSpPr txBox="1"/>
          <p:nvPr/>
        </p:nvSpPr>
        <p:spPr>
          <a:xfrm>
            <a:off x="1318438" y="6165380"/>
            <a:ext cx="245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p60 NSC enriched genes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4773D-996B-934C-A08B-46917D921C11}"/>
              </a:ext>
            </a:extLst>
          </p:cNvPr>
          <p:cNvSpPr txBox="1"/>
          <p:nvPr/>
        </p:nvSpPr>
        <p:spPr>
          <a:xfrm>
            <a:off x="1705308" y="4583993"/>
            <a:ext cx="221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Sox9 targets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F8E5B-7A70-8D4E-9EDE-6F3CACA2C718}"/>
              </a:ext>
            </a:extLst>
          </p:cNvPr>
          <p:cNvSpPr txBox="1"/>
          <p:nvPr/>
        </p:nvSpPr>
        <p:spPr>
          <a:xfrm>
            <a:off x="7068988" y="6145423"/>
            <a:ext cx="411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analysis of potential Sox9 targets</a:t>
            </a:r>
          </a:p>
        </p:txBody>
      </p:sp>
    </p:spTree>
    <p:extLst>
      <p:ext uri="{BB962C8B-B14F-4D97-AF65-F5344CB8AC3E}">
        <p14:creationId xmlns:p14="http://schemas.microsoft.com/office/powerpoint/2010/main" val="2336550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CA81C-287C-514F-A9F0-99563AAD5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0E93E-BFAB-3A4E-83EA-219C53896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combinatory approach is always preferred to reduce noise to increase the success rate.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084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4667"/>
            <a:ext cx="11582400" cy="962887"/>
          </a:xfrm>
        </p:spPr>
        <p:txBody>
          <a:bodyPr/>
          <a:lstStyle/>
          <a:p>
            <a:r>
              <a:rPr lang="en-US" dirty="0"/>
              <a:t>Today’s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8656" y="1600205"/>
            <a:ext cx="7715886" cy="4950907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Bioinformatics and Computational Biosciences Branch (BCBB), NIAID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National Institutes of Health, Bethesda, MD USA.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our team via email: 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hlinkClick r:id="rId2"/>
              </a:rPr>
              <a:t>https://github.com/niaid/Gene_Regulatory_Networks</a:t>
            </a:r>
            <a:r>
              <a:rPr lang="en-US" dirty="0"/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Instructors: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zhuy16@nih.gov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username@</a:t>
            </a:r>
            <a:r>
              <a:rPr lang="en-US" dirty="0">
                <a:hlinkClick r:id="rId4"/>
              </a:rPr>
              <a:t>137.63.194.9</a:t>
            </a:r>
            <a:r>
              <a:rPr lang="en-US" dirty="0"/>
              <a:t>, </a:t>
            </a:r>
            <a:r>
              <a:rPr lang="en-US" b="1" dirty="0"/>
              <a:t>/home/</a:t>
            </a:r>
            <a:r>
              <a:rPr lang="en-US" b="1" dirty="0" err="1"/>
              <a:t>bcbb_teaching_files</a:t>
            </a:r>
            <a:r>
              <a:rPr lang="en-US" b="1" dirty="0"/>
              <a:t>/</a:t>
            </a:r>
            <a:endParaRPr lang="en-US" sz="1050" dirty="0"/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Googledoc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hlinkClick r:id="rId5"/>
              </a:rPr>
              <a:t>https://tinyurl.com/zhu-GRN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bioinformatics@niaid.nih.gov</a:t>
            </a:r>
            <a:endParaRPr lang="en-US" b="1" dirty="0"/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Linkedin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hlinkClick r:id="rId7"/>
              </a:rPr>
              <a:t>https://tinyurl.com/zhu-linkedin</a:t>
            </a:r>
            <a:r>
              <a:rPr lang="en-US" b="1" dirty="0"/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481" y="2506629"/>
            <a:ext cx="330317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Arial"/>
                <a:cs typeface="Arial"/>
              </a:rPr>
              <a:t>Yunhua</a:t>
            </a:r>
            <a:r>
              <a:rPr lang="en-US" b="1" dirty="0">
                <a:latin typeface="Arial"/>
                <a:cs typeface="Arial"/>
              </a:rPr>
              <a:t> Zhu, </a:t>
            </a:r>
          </a:p>
          <a:p>
            <a:r>
              <a:rPr lang="en-US" b="1" dirty="0" err="1">
                <a:latin typeface="Arial"/>
                <a:cs typeface="Arial"/>
              </a:rPr>
              <a:t>Ph.D</a:t>
            </a:r>
            <a:r>
              <a:rPr lang="en-US" b="1" dirty="0">
                <a:latin typeface="Arial"/>
                <a:cs typeface="Arial"/>
              </a:rPr>
              <a:t> in stem cell biology</a:t>
            </a:r>
          </a:p>
          <a:p>
            <a:endParaRPr lang="en-US" dirty="0"/>
          </a:p>
          <a:p>
            <a:r>
              <a:rPr lang="en-US" dirty="0"/>
              <a:t>Computational Genomics Specialist – Transcriptomics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Bachelor in biochemistry @NUS</a:t>
            </a:r>
          </a:p>
          <a:p>
            <a:r>
              <a:rPr lang="en-US" sz="1200" dirty="0" err="1">
                <a:latin typeface="Arial"/>
                <a:cs typeface="Arial"/>
              </a:rPr>
              <a:t>Ph.D</a:t>
            </a:r>
            <a:r>
              <a:rPr lang="en-US" sz="1200" dirty="0">
                <a:latin typeface="Arial"/>
                <a:cs typeface="Arial"/>
              </a:rPr>
              <a:t> in stem cell biology @NUS</a:t>
            </a:r>
          </a:p>
          <a:p>
            <a:r>
              <a:rPr lang="en-US" sz="1200" dirty="0">
                <a:latin typeface="Arial"/>
                <a:cs typeface="Arial"/>
              </a:rPr>
              <a:t>Postdoc in neurodegeneration, single cell biology @JHU</a:t>
            </a:r>
          </a:p>
          <a:p>
            <a:r>
              <a:rPr lang="en-US" sz="1200" dirty="0">
                <a:latin typeface="Arial"/>
                <a:cs typeface="Arial"/>
              </a:rPr>
              <a:t>Bioinformatician @ NIH</a:t>
            </a:r>
          </a:p>
          <a:p>
            <a:endParaRPr lang="en-US" sz="1200" dirty="0">
              <a:latin typeface="Arial"/>
              <a:cs typeface="Arial"/>
            </a:endParaRPr>
          </a:p>
          <a:p>
            <a:r>
              <a:rPr lang="en-US" sz="1200" dirty="0">
                <a:latin typeface="Arial"/>
                <a:cs typeface="Arial"/>
              </a:rPr>
              <a:t>Recent projects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/>
                <a:cs typeface="Arial"/>
              </a:rPr>
              <a:t>Single cell analysis of cancer stem cells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/>
                <a:cs typeface="Arial"/>
              </a:rPr>
              <a:t>Single cell analysis of </a:t>
            </a:r>
            <a:r>
              <a:rPr lang="en-US" sz="1200" dirty="0" err="1">
                <a:latin typeface="Arial"/>
                <a:cs typeface="Arial"/>
              </a:rPr>
              <a:t>immue</a:t>
            </a:r>
            <a:r>
              <a:rPr lang="en-US" sz="1200" dirty="0">
                <a:latin typeface="Arial"/>
                <a:cs typeface="Arial"/>
              </a:rPr>
              <a:t> response in lung cancer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/>
                <a:cs typeface="Arial"/>
              </a:rPr>
              <a:t>Bulk RNA-seq on irradiation, HIV blood samples</a:t>
            </a:r>
          </a:p>
          <a:p>
            <a:pPr marL="171450" indent="-171450">
              <a:buFontTx/>
              <a:buChar char="-"/>
            </a:pPr>
            <a:endParaRPr lang="en-US" sz="1200" dirty="0">
              <a:latin typeface="Arial"/>
              <a:cs typeface="Arial"/>
            </a:endParaRPr>
          </a:p>
          <a:p>
            <a:pPr marL="171450" indent="-171450">
              <a:buFontTx/>
              <a:buChar char="-"/>
            </a:pPr>
            <a:r>
              <a:rPr lang="en-US" sz="1200" dirty="0">
                <a:latin typeface="Arial"/>
                <a:cs typeface="Arial"/>
              </a:rPr>
              <a:t>PLEASE JOIN THE DISCUSSION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4294967295"/>
          </p:nvPr>
        </p:nvSpPr>
        <p:spPr>
          <a:xfrm>
            <a:off x="8737600" y="6356355"/>
            <a:ext cx="2844800" cy="365125"/>
          </a:xfrm>
        </p:spPr>
        <p:txBody>
          <a:bodyPr/>
          <a:lstStyle/>
          <a:p>
            <a:fld id="{96651D66-C80A-954B-A038-45CCFA327C41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AAAD7-CDD7-764E-9508-A8C2A32F0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481" y="270768"/>
            <a:ext cx="24003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B996-39F9-9C42-8D42-8E126FA6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SCENIC workflow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7F02-4D22-634A-AF23-6FCC06A04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40887-5BA7-F44A-B51E-EF6B3107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24" y="1390626"/>
            <a:ext cx="11360955" cy="504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49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31B6F-9885-0842-AEEB-7AF63CA88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achieve?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6C07E-EDAF-5E46-92D9-C3B95D6491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856"/>
          <a:stretch/>
        </p:blipFill>
        <p:spPr>
          <a:xfrm>
            <a:off x="1316582" y="1324881"/>
            <a:ext cx="4080132" cy="5533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4118B-91D6-A246-8998-00025E78F0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65"/>
          <a:stretch/>
        </p:blipFill>
        <p:spPr>
          <a:xfrm>
            <a:off x="5660325" y="1729947"/>
            <a:ext cx="5922075" cy="439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04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C567C-70C5-C548-A7BA-1BE69D6DF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AUCell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2232D-66E8-F349-B00F-A3F2543F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1BC04-65C4-344A-8DA5-F2B794E66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40" y="1300461"/>
            <a:ext cx="10756900" cy="555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1F819-CA44-1342-A1E9-63B5411B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SCENIC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77C7F-38E8-ED4C-ACE6-5C06617BF3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Run the installation may spent 2 hrs. </a:t>
            </a:r>
          </a:p>
          <a:p>
            <a:r>
              <a:rPr lang="en-US" dirty="0"/>
              <a:t>Convert files to loom files. How </a:t>
            </a:r>
          </a:p>
          <a:p>
            <a:r>
              <a:rPr lang="en-US" dirty="0"/>
              <a:t>Download the cis-target file may take a long time. And how to set up these files before hand?</a:t>
            </a:r>
          </a:p>
          <a:p>
            <a:pPr lvl="1"/>
            <a:r>
              <a:rPr lang="en-US" dirty="0"/>
              <a:t>1.1 G for mm9 mouse. Take 30 minutes</a:t>
            </a:r>
          </a:p>
          <a:p>
            <a:r>
              <a:rPr lang="en-US" dirty="0"/>
              <a:t>Which page to use for a dry run before your own data.</a:t>
            </a:r>
          </a:p>
        </p:txBody>
      </p:sp>
    </p:spTree>
    <p:extLst>
      <p:ext uri="{BB962C8B-B14F-4D97-AF65-F5344CB8AC3E}">
        <p14:creationId xmlns:p14="http://schemas.microsoft.com/office/powerpoint/2010/main" val="138507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89CE8-5B49-8747-8FBC-2F8C326E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3966-43D9-984A-8BE2-CE339B5C8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GraphPlot</a:t>
            </a:r>
            <a:r>
              <a:rPr lang="en-US" dirty="0"/>
              <a:t>, </a:t>
            </a:r>
            <a:r>
              <a:rPr lang="en-US" u="sng" dirty="0">
                <a:hlinkClick r:id="rId2"/>
              </a:rPr>
              <a:t>http://juliagraphs.github.io/GraphPlot.jl/</a:t>
            </a:r>
            <a:endParaRPr lang="en-US" dirty="0"/>
          </a:p>
          <a:p>
            <a:r>
              <a:rPr lang="en-US" dirty="0"/>
              <a:t>Gamma distribution, </a:t>
            </a:r>
            <a:r>
              <a:rPr lang="en-US" u="sng" dirty="0">
                <a:hlinkClick r:id="rId3"/>
              </a:rPr>
              <a:t>https://towardsdatascience.com/gamma-distribution-intuition-derivation-and-examples-55f407423840</a:t>
            </a:r>
            <a:r>
              <a:rPr lang="en-US" dirty="0"/>
              <a:t> 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igraph</a:t>
            </a:r>
            <a:r>
              <a:rPr lang="en-US" dirty="0"/>
              <a:t>")</a:t>
            </a:r>
          </a:p>
          <a:p>
            <a:r>
              <a:rPr lang="en-US" dirty="0" err="1"/>
              <a:t>install.packages</a:t>
            </a:r>
            <a:r>
              <a:rPr lang="en-US" dirty="0"/>
              <a:t>("</a:t>
            </a:r>
            <a:r>
              <a:rPr lang="en-US" dirty="0" err="1"/>
              <a:t>bnlearn</a:t>
            </a:r>
            <a:r>
              <a:rPr lang="en-US" dirty="0"/>
              <a:t>")</a:t>
            </a:r>
          </a:p>
          <a:p>
            <a:r>
              <a:rPr lang="en-US" dirty="0" err="1"/>
              <a:t>BiocManager</a:t>
            </a:r>
            <a:r>
              <a:rPr lang="en-US" dirty="0"/>
              <a:t>::install("</a:t>
            </a:r>
            <a:r>
              <a:rPr lang="en-US" dirty="0" err="1"/>
              <a:t>Rgraphviz</a:t>
            </a:r>
            <a:r>
              <a:rPr lang="en-US" dirty="0"/>
              <a:t>") </a:t>
            </a:r>
          </a:p>
          <a:p>
            <a:r>
              <a:rPr lang="en-US" dirty="0" err="1"/>
              <a:t>iGraph</a:t>
            </a:r>
            <a:r>
              <a:rPr lang="en-US" dirty="0"/>
              <a:t> for network analysis </a:t>
            </a:r>
            <a:r>
              <a:rPr lang="en-US" dirty="0">
                <a:hlinkClick r:id="rId4"/>
              </a:rPr>
              <a:t>https://www.bioss.ac.uk/people/helen/igraphIntro.html</a:t>
            </a:r>
            <a:endParaRPr lang="en-US" dirty="0"/>
          </a:p>
          <a:p>
            <a:r>
              <a:rPr lang="en-US" dirty="0">
                <a:hlinkClick r:id="rId5"/>
              </a:rPr>
              <a:t>https://www.r-bloggers.com/interactive-network-visualization-with-r/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816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9C58D-F323-CF48-87F5-A8300E444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set up a </a:t>
            </a:r>
            <a:r>
              <a:rPr lang="en-US" dirty="0" err="1"/>
              <a:t>tunel</a:t>
            </a:r>
            <a:r>
              <a:rPr lang="en-US" dirty="0"/>
              <a:t> to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4266A-004C-0E46-8388-4F060B4C3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install.packages</a:t>
            </a:r>
            <a:r>
              <a:rPr lang="en-US" dirty="0"/>
              <a:t>('</a:t>
            </a:r>
            <a:r>
              <a:rPr lang="en-US" dirty="0" err="1"/>
              <a:t>IRkernel</a:t>
            </a:r>
            <a:r>
              <a:rPr lang="en-US" dirty="0"/>
              <a:t>')  # Don’t forget step 2/2!</a:t>
            </a:r>
          </a:p>
          <a:p>
            <a:r>
              <a:rPr lang="en-US" dirty="0" err="1"/>
              <a:t>IRkernel</a:t>
            </a:r>
            <a:r>
              <a:rPr lang="en-US" dirty="0"/>
              <a:t>::</a:t>
            </a:r>
            <a:r>
              <a:rPr lang="en-US" dirty="0" err="1"/>
              <a:t>installspec</a:t>
            </a:r>
            <a:r>
              <a:rPr lang="en-US" dirty="0"/>
              <a:t>()</a:t>
            </a:r>
          </a:p>
          <a:p>
            <a:r>
              <a:rPr lang="en-US" dirty="0"/>
              <a:t>using Pkg</a:t>
            </a:r>
          </a:p>
          <a:p>
            <a:r>
              <a:rPr lang="en-US" dirty="0" err="1"/>
              <a:t>Pkg.add</a:t>
            </a:r>
            <a:r>
              <a:rPr lang="en-US" dirty="0"/>
              <a:t>("</a:t>
            </a:r>
            <a:r>
              <a:rPr lang="en-US" dirty="0" err="1"/>
              <a:t>IJulia</a:t>
            </a:r>
            <a:r>
              <a:rPr lang="en-US" dirty="0"/>
              <a:t>")</a:t>
            </a:r>
          </a:p>
          <a:p>
            <a:r>
              <a:rPr lang="en-US" dirty="0" err="1"/>
              <a:t>user@local_machine</a:t>
            </a: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-N -L localhost:8888:localhost:8888 </a:t>
            </a:r>
            <a:r>
              <a:rPr lang="en-US" dirty="0" err="1"/>
              <a:t>user@remote_mahcine</a:t>
            </a:r>
            <a:r>
              <a:rPr lang="en-US" dirty="0"/>
              <a:t> </a:t>
            </a:r>
          </a:p>
          <a:p>
            <a:r>
              <a:rPr lang="en-US" dirty="0"/>
              <a:t>Paste this to the </a:t>
            </a:r>
            <a:r>
              <a:rPr lang="en-US" dirty="0" err="1"/>
              <a:t>url</a:t>
            </a:r>
            <a:r>
              <a:rPr lang="en-US" dirty="0"/>
              <a:t> to access the Julia –”localhost:1234”</a:t>
            </a:r>
          </a:p>
        </p:txBody>
      </p:sp>
    </p:spTree>
    <p:extLst>
      <p:ext uri="{BB962C8B-B14F-4D97-AF65-F5344CB8AC3E}">
        <p14:creationId xmlns:p14="http://schemas.microsoft.com/office/powerpoint/2010/main" val="159358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9668-BAC2-DB40-9AA3-D8F8FF4F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6862C-E38F-E147-AD09-8940EF0CB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&gt; </a:t>
            </a:r>
            <a:r>
              <a:rPr lang="en-US" sz="2000" b="1" dirty="0" err="1"/>
              <a:t>tpm</a:t>
            </a:r>
            <a:r>
              <a:rPr lang="en-US" sz="2000" b="1" dirty="0"/>
              <a:t>=</a:t>
            </a:r>
            <a:r>
              <a:rPr lang="en-US" sz="2000" b="1" dirty="0" err="1"/>
              <a:t>read.table</a:t>
            </a:r>
            <a:r>
              <a:rPr lang="en-US" sz="2000" b="1" dirty="0"/>
              <a:t>("S_GSE71485_Single_TPM.txt",row.names=1,header=T)</a:t>
            </a:r>
            <a:endParaRPr lang="en-US" sz="2000" dirty="0"/>
          </a:p>
          <a:p>
            <a:r>
              <a:rPr lang="en-US" sz="2000" b="1" dirty="0"/>
              <a:t>&gt; </a:t>
            </a:r>
            <a:r>
              <a:rPr lang="en-US" sz="2000" b="1" dirty="0" err="1"/>
              <a:t>Tpm</a:t>
            </a:r>
            <a:r>
              <a:rPr lang="en-US" sz="2000" b="1" dirty="0"/>
              <a:t>=</a:t>
            </a:r>
            <a:r>
              <a:rPr lang="en-US" sz="2000" b="1" dirty="0" err="1"/>
              <a:t>tpm</a:t>
            </a:r>
            <a:r>
              <a:rPr lang="en-US" sz="2000" b="1" dirty="0"/>
              <a:t>[</a:t>
            </a:r>
            <a:r>
              <a:rPr lang="en-US" sz="2000" b="1" dirty="0" err="1"/>
              <a:t>rowMeans</a:t>
            </a:r>
            <a:r>
              <a:rPr lang="en-US" sz="2000" b="1" dirty="0"/>
              <a:t>(</a:t>
            </a:r>
            <a:r>
              <a:rPr lang="en-US" sz="2000" b="1" dirty="0" err="1"/>
              <a:t>tpm</a:t>
            </a:r>
            <a:r>
              <a:rPr lang="en-US" sz="2000" b="1" dirty="0"/>
              <a:t>)&gt;100,]</a:t>
            </a:r>
            <a:endParaRPr lang="en-US" sz="2000" dirty="0"/>
          </a:p>
          <a:p>
            <a:r>
              <a:rPr lang="en-US" sz="2000" b="1" dirty="0"/>
              <a:t>&gt; </a:t>
            </a:r>
            <a:r>
              <a:rPr lang="en-US" sz="2000" b="1" dirty="0" err="1"/>
              <a:t>write.table</a:t>
            </a:r>
            <a:r>
              <a:rPr lang="en-US" sz="2000" b="1" dirty="0"/>
              <a:t>(Tpm,"S_GSE71485_Single_TPM.txt")</a:t>
            </a:r>
            <a:endParaRPr lang="en-US" sz="2000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D0C34-195A-C249-923E-44FC633A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908" y="2419341"/>
            <a:ext cx="4679092" cy="40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31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311FF-251C-0A43-83E7-4685CECC4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in Bayesian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725CAA-6702-9D43-B643-D3E8C8CB427D}"/>
                  </a:ext>
                </a:extLst>
              </p:cNvPr>
              <p:cNvSpPr/>
              <p:nvPr/>
            </p:nvSpPr>
            <p:spPr>
              <a:xfrm>
                <a:off x="3020292" y="4522951"/>
                <a:ext cx="8160439" cy="583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rgbClr val="000AFF"/>
                        </a:solidFill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000AFF"/>
                        </a:solidFill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rgbClr val="000AFF"/>
                        </a:solidFill>
                      </a:rPr>
                      <m:t>cold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000AFF"/>
                        </a:solidFill>
                      </a:rPr>
                      <m:t>|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rgbClr val="000AFF"/>
                        </a:solidFill>
                      </a:rPr>
                      <m:t>winter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000AFF"/>
                        </a:solidFill>
                      </a:rPr>
                      <m:t>)=</m:t>
                    </m:r>
                    <m:f>
                      <m:fPr>
                        <m:ctrlP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  <m:t>𝒘𝒊𝒏𝒕𝒆𝒓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  <m:t>𝒄𝒐𝒍𝒅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𝒄𝒐𝒍𝒅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𝒘𝒊𝒏𝒕𝒆𝒓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="1" dirty="0">
                    <a:solidFill>
                      <a:srgbClr val="000AF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  <m:t>𝒘𝒊𝒏𝒕𝒆𝒓</m:t>
                            </m:r>
                          </m:e>
                          <m:e>
                            <m:r>
                              <a:rPr lang="en-US" b="1" i="1">
                                <a:solidFill>
                                  <a:srgbClr val="000AFF"/>
                                </a:solidFill>
                                <a:latin typeface="Cambria Math" panose="02040503050406030204" pitchFamily="18" charset="0"/>
                              </a:rPr>
                              <m:t>𝒄𝒐𝒍𝒅</m:t>
                            </m:r>
                          </m:e>
                        </m:d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𝒄𝒐𝒍𝒅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𝒘𝒊𝒏𝒕𝒆𝒓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=</a:t>
                </a:r>
                <a:r>
                  <a:rPr lang="en-US" b="1" dirty="0">
                    <a:solidFill>
                      <a:srgbClr val="000AFF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𝟏𝟎𝟎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%∗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num>
                      <m:den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𝟐𝟓</m:t>
                        </m:r>
                        <m:r>
                          <a:rPr lang="en-US" b="1" i="1">
                            <a:solidFill>
                              <a:srgbClr val="000AFF"/>
                            </a:solidFill>
                            <a:latin typeface="Cambria Math" panose="02040503050406030204" pitchFamily="18" charset="0"/>
                          </a:rPr>
                          <m:t>%</m:t>
                        </m:r>
                      </m:den>
                    </m:f>
                  </m:oMath>
                </a14:m>
                <a:r>
                  <a:rPr lang="en-US" dirty="0"/>
                  <a:t> =100%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725CAA-6702-9D43-B643-D3E8C8CB4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292" y="4522951"/>
                <a:ext cx="8160439" cy="583108"/>
              </a:xfrm>
              <a:prstGeom prst="rect">
                <a:avLst/>
              </a:prstGeom>
              <a:blipFill>
                <a:blip r:embed="rId2"/>
                <a:stretch>
                  <a:fillRect l="-156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40BFEA3-30C4-0E41-BF99-8986BCF74D88}"/>
              </a:ext>
            </a:extLst>
          </p:cNvPr>
          <p:cNvSpPr txBox="1"/>
          <p:nvPr/>
        </p:nvSpPr>
        <p:spPr>
          <a:xfrm>
            <a:off x="5138159" y="5010330"/>
            <a:ext cx="10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BC6374-5E7C-9F43-9880-07B8EBDFD687}"/>
              </a:ext>
            </a:extLst>
          </p:cNvPr>
          <p:cNvSpPr txBox="1"/>
          <p:nvPr/>
        </p:nvSpPr>
        <p:spPr>
          <a:xfrm>
            <a:off x="4825966" y="4261670"/>
            <a:ext cx="137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55F37-5336-304D-9C92-A66CE09BB69D}"/>
              </a:ext>
            </a:extLst>
          </p:cNvPr>
          <p:cNvSpPr txBox="1"/>
          <p:nvPr/>
        </p:nvSpPr>
        <p:spPr>
          <a:xfrm>
            <a:off x="6159016" y="4272428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0CD9B7-C6DE-2C4A-B453-129E2F73F5C3}"/>
              </a:ext>
            </a:extLst>
          </p:cNvPr>
          <p:cNvSpPr txBox="1"/>
          <p:nvPr/>
        </p:nvSpPr>
        <p:spPr>
          <a:xfrm>
            <a:off x="3303770" y="4316856"/>
            <a:ext cx="109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DE7D15-F03F-7844-B1F1-7CAB3A75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50" y="2664280"/>
            <a:ext cx="2311395" cy="6923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160D6D-3419-A145-BD9D-FE58DFB8153C}"/>
              </a:ext>
            </a:extLst>
          </p:cNvPr>
          <p:cNvSpPr txBox="1"/>
          <p:nvPr/>
        </p:nvSpPr>
        <p:spPr>
          <a:xfrm>
            <a:off x="6681407" y="3245601"/>
            <a:ext cx="102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0E42B-9C96-3B40-AF9D-AEAE4577B2BA}"/>
              </a:ext>
            </a:extLst>
          </p:cNvPr>
          <p:cNvSpPr txBox="1"/>
          <p:nvPr/>
        </p:nvSpPr>
        <p:spPr>
          <a:xfrm>
            <a:off x="6308503" y="2377022"/>
            <a:ext cx="1372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likelihood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126D5-9854-504E-8D96-5B8076E506A4}"/>
              </a:ext>
            </a:extLst>
          </p:cNvPr>
          <p:cNvSpPr txBox="1"/>
          <p:nvPr/>
        </p:nvSpPr>
        <p:spPr>
          <a:xfrm>
            <a:off x="7334173" y="237702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prior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64A4F5-FC75-9047-897D-967E90FF9B44}"/>
              </a:ext>
            </a:extLst>
          </p:cNvPr>
          <p:cNvSpPr txBox="1"/>
          <p:nvPr/>
        </p:nvSpPr>
        <p:spPr>
          <a:xfrm>
            <a:off x="5415253" y="3263630"/>
            <a:ext cx="1093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</a:t>
            </a:r>
          </a:p>
        </p:txBody>
      </p:sp>
    </p:spTree>
    <p:extLst>
      <p:ext uri="{BB962C8B-B14F-4D97-AF65-F5344CB8AC3E}">
        <p14:creationId xmlns:p14="http://schemas.microsoft.com/office/powerpoint/2010/main" val="2782223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799A-FBA5-8D49-B7DF-A31BC1254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ED724-17AA-D943-83C3-2DB0B8EA2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60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713C0-31C4-7944-86E2-0634BF13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 with 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D19EC-9C68-6A4B-9C6F-800C2369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way to derive learning samples by randomly select subsets of samples and features, with replacement, to build up the knowledge. </a:t>
            </a:r>
          </a:p>
          <a:p>
            <a:pPr lvl="1"/>
            <a:r>
              <a:rPr lang="en-US" dirty="0"/>
              <a:t>Ensemble tree/ random forest / bagging / bootstrapping</a:t>
            </a:r>
          </a:p>
          <a:p>
            <a:pPr lvl="1"/>
            <a:r>
              <a:rPr lang="en-US" dirty="0"/>
              <a:t>Sample and build model (a tree)</a:t>
            </a:r>
            <a:r>
              <a:rPr lang="en-US" dirty="0">
                <a:sym typeface="Wingdings" pitchFamily="2" charset="2"/>
              </a:rPr>
              <a:t>replacement  resample and build model (another tree) … repeat thousands of times (trees) – take average of the results.  </a:t>
            </a:r>
            <a:endParaRPr lang="en-US" dirty="0"/>
          </a:p>
          <a:p>
            <a:r>
              <a:rPr lang="en-US" dirty="0"/>
              <a:t>Within each sample do </a:t>
            </a:r>
          </a:p>
          <a:p>
            <a:pPr lvl="1"/>
            <a:r>
              <a:rPr lang="en-US" dirty="0"/>
              <a:t>Regression tree learning as in next slide.</a:t>
            </a:r>
          </a:p>
          <a:p>
            <a:pPr lvl="1"/>
            <a:r>
              <a:rPr lang="en-US" dirty="0"/>
              <a:t>Classification tree</a:t>
            </a:r>
          </a:p>
        </p:txBody>
      </p:sp>
    </p:spTree>
    <p:extLst>
      <p:ext uri="{BB962C8B-B14F-4D97-AF65-F5344CB8AC3E}">
        <p14:creationId xmlns:p14="http://schemas.microsoft.com/office/powerpoint/2010/main" val="212981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A7D3-7B37-3F4D-966B-4483D569A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189971"/>
            <a:ext cx="10756900" cy="666952"/>
          </a:xfrm>
        </p:spPr>
        <p:txBody>
          <a:bodyPr>
            <a:normAutofit fontScale="90000"/>
          </a:bodyPr>
          <a:lstStyle/>
          <a:p>
            <a:r>
              <a:rPr lang="en-US" dirty="0"/>
              <a:t>Bootstrapping/Bagging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79A0E6-FD92-DB49-96CF-79911582A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856922"/>
            <a:ext cx="12157162" cy="600107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F2F5E8-2457-B44B-8E4F-3A140D558E3D}"/>
              </a:ext>
            </a:extLst>
          </p:cNvPr>
          <p:cNvSpPr/>
          <p:nvPr/>
        </p:nvSpPr>
        <p:spPr>
          <a:xfrm>
            <a:off x="4459624" y="1366211"/>
            <a:ext cx="2882771" cy="3894667"/>
          </a:xfrm>
          <a:prstGeom prst="rect">
            <a:avLst/>
          </a:prstGeom>
          <a:solidFill>
            <a:srgbClr val="FF0000">
              <a:alpha val="1960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LS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8EFA6-0965-0A40-83CD-7F6F80E37DEF}"/>
              </a:ext>
            </a:extLst>
          </p:cNvPr>
          <p:cNvSpPr/>
          <p:nvPr/>
        </p:nvSpPr>
        <p:spPr>
          <a:xfrm>
            <a:off x="2055090" y="2773362"/>
            <a:ext cx="2882771" cy="3894667"/>
          </a:xfrm>
          <a:prstGeom prst="rect">
            <a:avLst/>
          </a:prstGeom>
          <a:solidFill>
            <a:srgbClr val="FC00FE">
              <a:alpha val="1960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LS 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0690DE-9D91-CA42-AF7B-2132C7BC6D9F}"/>
              </a:ext>
            </a:extLst>
          </p:cNvPr>
          <p:cNvSpPr/>
          <p:nvPr/>
        </p:nvSpPr>
        <p:spPr>
          <a:xfrm>
            <a:off x="8783781" y="1015999"/>
            <a:ext cx="2882771" cy="3894667"/>
          </a:xfrm>
          <a:prstGeom prst="rect">
            <a:avLst/>
          </a:prstGeom>
          <a:solidFill>
            <a:schemeClr val="accent6">
              <a:lumMod val="75000"/>
              <a:alpha val="19608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LS 5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64DB7E-6F1E-F54F-A640-1BAC79B5A713}"/>
              </a:ext>
            </a:extLst>
          </p:cNvPr>
          <p:cNvSpPr/>
          <p:nvPr/>
        </p:nvSpPr>
        <p:spPr>
          <a:xfrm>
            <a:off x="8293170" y="2886362"/>
            <a:ext cx="2882771" cy="3894667"/>
          </a:xfrm>
          <a:prstGeom prst="rect">
            <a:avLst/>
          </a:prstGeom>
          <a:solidFill>
            <a:srgbClr val="1727FF">
              <a:alpha val="1960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LS 4</a:t>
            </a:r>
            <a:endParaRPr lang="en-US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2617C5-0B1A-8944-9E18-C3E02F9384BF}"/>
              </a:ext>
            </a:extLst>
          </p:cNvPr>
          <p:cNvSpPr/>
          <p:nvPr/>
        </p:nvSpPr>
        <p:spPr>
          <a:xfrm>
            <a:off x="5870562" y="2164771"/>
            <a:ext cx="2882771" cy="3894667"/>
          </a:xfrm>
          <a:prstGeom prst="rect">
            <a:avLst/>
          </a:prstGeom>
          <a:solidFill>
            <a:srgbClr val="92D050">
              <a:alpha val="1960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LS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A79E6E-6921-7147-A67B-068E80AAFECC}"/>
              </a:ext>
            </a:extLst>
          </p:cNvPr>
          <p:cNvSpPr/>
          <p:nvPr/>
        </p:nvSpPr>
        <p:spPr>
          <a:xfrm>
            <a:off x="644152" y="1127656"/>
            <a:ext cx="2882771" cy="3894667"/>
          </a:xfrm>
          <a:prstGeom prst="rect">
            <a:avLst/>
          </a:prstGeom>
          <a:solidFill>
            <a:srgbClr val="1727FF">
              <a:alpha val="1960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LS 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07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5C31A-72FB-664E-9E9F-B89FB3B9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Genie3-–bootstrapping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2D14F-3603-9249-9238-693EC492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52" y="1037165"/>
            <a:ext cx="10993395" cy="562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9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1FDC-23B3-7F45-B977-A5BD4598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regression tree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2E724B-D3C5-FB42-8D2A-E61405A1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278" b="10227"/>
          <a:stretch/>
        </p:blipFill>
        <p:spPr>
          <a:xfrm>
            <a:off x="1403349" y="1219575"/>
            <a:ext cx="9941984" cy="502318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233BA4-D72A-4F47-A741-614EF69464E0}"/>
              </a:ext>
            </a:extLst>
          </p:cNvPr>
          <p:cNvSpPr/>
          <p:nvPr/>
        </p:nvSpPr>
        <p:spPr>
          <a:xfrm>
            <a:off x="7395067" y="6508764"/>
            <a:ext cx="4860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https://www.youtube.com/watch?v=g9c66TUylZ4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FA836-B28E-C840-9A1F-AD4FD3316B1F}"/>
                  </a:ext>
                </a:extLst>
              </p:cNvPr>
              <p:cNvSpPr txBox="1"/>
              <p:nvPr/>
            </p:nvSpPr>
            <p:spPr>
              <a:xfrm>
                <a:off x="3157811" y="2237252"/>
                <a:ext cx="2439257" cy="373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Cost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𝑅𝑒𝑠𝑖𝑑𝑢𝑒</m:t>
                            </m:r>
                            <m:r>
                              <a:rPr lang="en-US" b="0" i="1" baseline="-2500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7FA836-B28E-C840-9A1F-AD4FD3316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7811" y="2237252"/>
                <a:ext cx="2439257" cy="373820"/>
              </a:xfrm>
              <a:prstGeom prst="rect">
                <a:avLst/>
              </a:prstGeom>
              <a:blipFill>
                <a:blip r:embed="rId5"/>
                <a:stretch>
                  <a:fillRect l="-2073" t="-106452" b="-15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FB7C94D-CE04-D846-B768-1C36EA11BE69}"/>
              </a:ext>
            </a:extLst>
          </p:cNvPr>
          <p:cNvSpPr/>
          <p:nvPr/>
        </p:nvSpPr>
        <p:spPr>
          <a:xfrm>
            <a:off x="1264356" y="1896533"/>
            <a:ext cx="1444977" cy="835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Expres</a:t>
            </a:r>
            <a:r>
              <a:rPr lang="en-US" dirty="0">
                <a:solidFill>
                  <a:schemeClr val="tx1"/>
                </a:solidFill>
              </a:rPr>
              <a:t> of target gene J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571FC-2972-E442-B585-3979E341F9F0}"/>
              </a:ext>
            </a:extLst>
          </p:cNvPr>
          <p:cNvSpPr/>
          <p:nvPr/>
        </p:nvSpPr>
        <p:spPr>
          <a:xfrm>
            <a:off x="5452533" y="2469317"/>
            <a:ext cx="4684889" cy="149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B1A8FE-E58B-B444-947F-A6173048E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4882" y="4027184"/>
            <a:ext cx="4783149" cy="221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72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88E4-06EF-514A-8C0C-C73317DC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Genie3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2B825-8892-D543-8AA2-C9FB6738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Efficiently handle large dataset. </a:t>
            </a:r>
          </a:p>
          <a:p>
            <a:pPr lvl="1"/>
            <a:r>
              <a:rPr lang="en-US" dirty="0"/>
              <a:t>Implemented in R and Python</a:t>
            </a:r>
          </a:p>
          <a:p>
            <a:r>
              <a:rPr lang="en-US" dirty="0"/>
              <a:t>Has been joined with cis-Target to make use of publicly deposited data base to increase accuracy</a:t>
            </a:r>
          </a:p>
          <a:p>
            <a:r>
              <a:rPr lang="en-US" dirty="0"/>
              <a:t>Most popular package in the category of single cell RNA-sequencing. </a:t>
            </a:r>
          </a:p>
        </p:txBody>
      </p:sp>
    </p:spTree>
    <p:extLst>
      <p:ext uri="{BB962C8B-B14F-4D97-AF65-F5344CB8AC3E}">
        <p14:creationId xmlns:p14="http://schemas.microsoft.com/office/powerpoint/2010/main" val="1675365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15018-8459-0742-9C61-5AC27442F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iRegulon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AA06-013A-FC40-A287-7DBCF3336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72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ganda PPT Template" id="{C96798E4-3927-D94B-B7A7-371485463263}" vid="{A8C5807A-8FA3-E040-9050-916420B2C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7A9A0D31ECFB4FBDDFF58D88BCE53E" ma:contentTypeVersion="14" ma:contentTypeDescription="Create a new document." ma:contentTypeScope="" ma:versionID="63205b4af935b82f7679c61f12e7b7a5">
  <xsd:schema xmlns:xsd="http://www.w3.org/2001/XMLSchema" xmlns:xs="http://www.w3.org/2001/XMLSchema" xmlns:p="http://schemas.microsoft.com/office/2006/metadata/properties" xmlns:ns2="41b395ba-da78-4a71-85c8-8568199ea7dd" xmlns:ns3="3412726f-aad8-4892-8fc9-784f3a9d715b" targetNamespace="http://schemas.microsoft.com/office/2006/metadata/properties" ma:root="true" ma:fieldsID="10b55d031ee8e7060ab9e52ed5e6358c" ns2:_="" ns3:_="">
    <xsd:import namespace="41b395ba-da78-4a71-85c8-8568199ea7dd"/>
    <xsd:import namespace="3412726f-aad8-4892-8fc9-784f3a9d71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Completed"/>
                <xsd:element ref="ns2:JIRAticket" minOccurs="0"/>
                <xsd:element ref="ns3:SharedWithUsers" minOccurs="0"/>
                <xsd:element ref="ns3:SharedWithDetails" minOccurs="0"/>
                <xsd:element ref="ns2:Comments" minOccurs="0"/>
                <xsd:element ref="ns2:ProjectTeamLea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b395ba-da78-4a71-85c8-8568199ea7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Completed" ma:index="14" ma:displayName="Work Completed?" ma:default="0" ma:format="Dropdown" ma:internalName="Completed">
      <xsd:simpleType>
        <xsd:restriction base="dms:Boolean"/>
      </xsd:simpleType>
    </xsd:element>
    <xsd:element name="JIRAticket" ma:index="15" nillable="true" ma:displayName="JIRA ticket" ma:format="Dropdown" ma:internalName="JIRAticket">
      <xsd:simpleType>
        <xsd:restriction base="dms:Text">
          <xsd:maxLength value="255"/>
        </xsd:restriction>
      </xsd:simpleType>
    </xsd:element>
    <xsd:element name="Comments" ma:index="18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ProjectTeamLead" ma:index="19" nillable="true" ma:displayName="Project Team Lead" ma:format="Dropdown" ma:list="UserInfo" ma:SharePointGroup="0" ma:internalName="ProjectTeamLead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2726f-aad8-4892-8fc9-784f3a9d715b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rojectTeamLead xmlns="41b395ba-da78-4a71-85c8-8568199ea7dd">
      <UserInfo>
        <DisplayName/>
        <AccountId xsi:nil="true"/>
        <AccountType/>
      </UserInfo>
    </ProjectTeamLead>
    <JIRAticket xmlns="41b395ba-da78-4a71-85c8-8568199ea7dd" xsi:nil="true"/>
    <Comments xmlns="41b395ba-da78-4a71-85c8-8568199ea7dd" xsi:nil="true"/>
    <Completed xmlns="41b395ba-da78-4a71-85c8-8568199ea7dd">false</Completed>
  </documentManagement>
</p:properties>
</file>

<file path=customXml/itemProps1.xml><?xml version="1.0" encoding="utf-8"?>
<ds:datastoreItem xmlns:ds="http://schemas.openxmlformats.org/officeDocument/2006/customXml" ds:itemID="{5B66A8B3-772A-402D-8FE3-184E2FE2E1E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784C11-4FB5-4E03-95F5-03DC83BE52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b395ba-da78-4a71-85c8-8568199ea7dd"/>
    <ds:schemaRef ds:uri="3412726f-aad8-4892-8fc9-784f3a9d71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35FC393-EF8D-4A21-970E-189614C3D44B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3412726f-aad8-4892-8fc9-784f3a9d715b"/>
    <ds:schemaRef ds:uri="41b395ba-da78-4a71-85c8-8568199ea7d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8999</TotalTime>
  <Words>1332</Words>
  <Application>Microsoft Macintosh PowerPoint</Application>
  <PresentationFormat>Widescreen</PresentationFormat>
  <Paragraphs>178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Cambria Math</vt:lpstr>
      <vt:lpstr>Helvetica</vt:lpstr>
      <vt:lpstr>MyriadPro</vt:lpstr>
      <vt:lpstr>Open Sans</vt:lpstr>
      <vt:lpstr>SdbndkAdvTT7329fd89.I</vt:lpstr>
      <vt:lpstr>Times New Roman</vt:lpstr>
      <vt:lpstr>TnncnwAdvTTe45e47d2</vt:lpstr>
      <vt:lpstr>Office Theme</vt:lpstr>
      <vt:lpstr>PowerPoint Presentation</vt:lpstr>
      <vt:lpstr>Today’s Instructor</vt:lpstr>
      <vt:lpstr>Genie3</vt:lpstr>
      <vt:lpstr>Ensemble learning with  random forest</vt:lpstr>
      <vt:lpstr>Bootstrapping/Bagging  </vt:lpstr>
      <vt:lpstr>Genie3-–bootstrapping</vt:lpstr>
      <vt:lpstr>How regression tree works</vt:lpstr>
      <vt:lpstr>Genie3</vt:lpstr>
      <vt:lpstr>iRegulon</vt:lpstr>
      <vt:lpstr>Introduction</vt:lpstr>
      <vt:lpstr>Why iRegulon?</vt:lpstr>
      <vt:lpstr>What do you need for iRegulon</vt:lpstr>
      <vt:lpstr>How iRegulon Work?</vt:lpstr>
      <vt:lpstr>PowerPoint Presentation</vt:lpstr>
      <vt:lpstr>PowerPoint Presentation</vt:lpstr>
      <vt:lpstr>Pro and cons</vt:lpstr>
      <vt:lpstr>Real example: combinatory approach is needed</vt:lpstr>
      <vt:lpstr>PowerPoint Presentation</vt:lpstr>
      <vt:lpstr>SCENIC</vt:lpstr>
      <vt:lpstr>SCENIC workflow and results</vt:lpstr>
      <vt:lpstr>What do you achieve?</vt:lpstr>
      <vt:lpstr>AUCell</vt:lpstr>
      <vt:lpstr>Running SCENIC</vt:lpstr>
      <vt:lpstr>Other resources</vt:lpstr>
      <vt:lpstr>How to set up a tunel to server</vt:lpstr>
      <vt:lpstr>PowerPoint Presentation</vt:lpstr>
      <vt:lpstr>Parameters in Bayesian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Zhu, Yunhua (NIH/NIAID) [C]</dc:creator>
  <cp:lastModifiedBy>Zhu, Yunhua (NIH/NIAID) [C]</cp:lastModifiedBy>
  <cp:revision>237</cp:revision>
  <cp:lastPrinted>2015-05-28T13:25:58Z</cp:lastPrinted>
  <dcterms:created xsi:type="dcterms:W3CDTF">2020-02-06T18:48:35Z</dcterms:created>
  <dcterms:modified xsi:type="dcterms:W3CDTF">2020-02-18T17:06:44Z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0x0101003D7A9A0D31ECFB4FBDDFF58D88BCE53E</vt:lpwstr>
  </property>
</Properties>
</file>